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7" r:id="rId6"/>
    <p:sldId id="299" r:id="rId7"/>
    <p:sldId id="294" r:id="rId8"/>
    <p:sldId id="312" r:id="rId9"/>
    <p:sldId id="311" r:id="rId10"/>
    <p:sldId id="298" r:id="rId11"/>
    <p:sldId id="296" r:id="rId12"/>
    <p:sldId id="276" r:id="rId13"/>
    <p:sldId id="313" r:id="rId14"/>
    <p:sldId id="314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А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20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71897424459867E-2"/>
          <c:y val="1.9858371375363143E-2"/>
          <c:w val="0.86775174789573739"/>
          <c:h val="0.8863820972836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0.4100000000000002</c:v>
                </c:pt>
                <c:pt idx="1">
                  <c:v>0.75000000000000044</c:v>
                </c:pt>
                <c:pt idx="2">
                  <c:v>1.139999999999999</c:v>
                </c:pt>
                <c:pt idx="3">
                  <c:v>1.159999999999999</c:v>
                </c:pt>
                <c:pt idx="4">
                  <c:v>1.47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2-4153-A29A-E10BFD3A7C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52-4153-A29A-E10BFD3A7C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52-4153-A29A-E10BFD3A7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470720"/>
        <c:axId val="73472256"/>
      </c:barChart>
      <c:catAx>
        <c:axId val="734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3472256"/>
        <c:crosses val="autoZero"/>
        <c:auto val="1"/>
        <c:lblAlgn val="ctr"/>
        <c:lblOffset val="100"/>
        <c:noMultiLvlLbl val="0"/>
      </c:catAx>
      <c:valAx>
        <c:axId val="7347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dirty="0"/>
                  <a:t>МЛН.ГРН.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34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C5-45E7-A30E-AEBBDD23ED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C5-45E7-A30E-AEBBDD23ED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C5-45E7-A30E-AEBBDD23ED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C5-45E7-A30E-AEBBDD23ED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BC5-45E7-A30E-AEBBDD23ED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К-сть НПП без публікацій</c:v>
                </c:pt>
                <c:pt idx="1">
                  <c:v>К-сть НПП з 1 публікацією</c:v>
                </c:pt>
                <c:pt idx="2">
                  <c:v>К-сть НПП з 2 публікаціями</c:v>
                </c:pt>
                <c:pt idx="3">
                  <c:v>К-сть НПП з 3 публікаціями</c:v>
                </c:pt>
                <c:pt idx="4">
                  <c:v>К-сть НПП з 5+ публікаціями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</c:v>
                </c:pt>
                <c:pt idx="1">
                  <c:v>32</c:v>
                </c:pt>
                <c:pt idx="2">
                  <c:v>13</c:v>
                </c:pt>
                <c:pt idx="3">
                  <c:v>8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F-42E6-9EFF-64E714F9848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ПРИКЛАД</a:t>
            </a:r>
            <a:r>
              <a:rPr lang="uk-UA" baseline="0" dirty="0"/>
              <a:t> ОФОРМЛЕННЯ ДІАГРАМИ</a:t>
            </a:r>
            <a:endParaRPr lang="uk-UA" dirty="0"/>
          </a:p>
        </c:rich>
      </c:tx>
      <c:layout>
        <c:manualLayout>
          <c:xMode val="edge"/>
          <c:yMode val="edge"/>
          <c:x val="0.24308206200787411"/>
          <c:y val="4.5132871239365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ФПКТС</c:v>
                </c:pt>
                <c:pt idx="1">
                  <c:v>ФІМ</c:v>
                </c:pt>
                <c:pt idx="2">
                  <c:v>ФЕУ</c:v>
                </c:pt>
                <c:pt idx="3">
                  <c:v>ФТІД</c:v>
                </c:pt>
                <c:pt idx="4">
                  <c:v>ГПФ</c:v>
                </c:pt>
                <c:pt idx="5">
                  <c:v>ФМВ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</c:v>
                </c:pt>
                <c:pt idx="1">
                  <c:v>15</c:v>
                </c:pt>
                <c:pt idx="2">
                  <c:v>14</c:v>
                </c:pt>
                <c:pt idx="3">
                  <c:v>10</c:v>
                </c:pt>
                <c:pt idx="4">
                  <c:v>9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B-4689-8695-ADBC6DEDE8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ФПКТС</c:v>
                </c:pt>
                <c:pt idx="1">
                  <c:v>ФІМ</c:v>
                </c:pt>
                <c:pt idx="2">
                  <c:v>ФЕУ</c:v>
                </c:pt>
                <c:pt idx="3">
                  <c:v>ФТІД</c:v>
                </c:pt>
                <c:pt idx="4">
                  <c:v>ГПФ</c:v>
                </c:pt>
                <c:pt idx="5">
                  <c:v>ФМВ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5DAB-4689-8695-ADBC6DEDE8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ФПКТС</c:v>
                </c:pt>
                <c:pt idx="1">
                  <c:v>ФІМ</c:v>
                </c:pt>
                <c:pt idx="2">
                  <c:v>ФЕУ</c:v>
                </c:pt>
                <c:pt idx="3">
                  <c:v>ФТІД</c:v>
                </c:pt>
                <c:pt idx="4">
                  <c:v>ГПФ</c:v>
                </c:pt>
                <c:pt idx="5">
                  <c:v>ФМВ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5DAB-4689-8695-ADBC6DEDE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027392"/>
        <c:axId val="74028928"/>
        <c:axId val="0"/>
      </c:bar3DChart>
      <c:catAx>
        <c:axId val="74027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74028928"/>
        <c:crosses val="autoZero"/>
        <c:auto val="1"/>
        <c:lblAlgn val="ctr"/>
        <c:lblOffset val="100"/>
        <c:noMultiLvlLbl val="0"/>
      </c:catAx>
      <c:valAx>
        <c:axId val="7402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402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308102-B78F-4A24-87CA-5FA0033B6135}" type="datetime1">
              <a:rPr lang="ru-RU" smtClean="0"/>
              <a:pPr rtl="0"/>
              <a:t>01.05.2025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pPr rtl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28365-CBBA-496F-854A-132A4D03B664}" type="datetime1">
              <a:rPr lang="ru-RU" smtClean="0"/>
              <a:pPr/>
              <a:t>01.05.2025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25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8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6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 rot="16200000">
            <a:off x="-2286653" y="822434"/>
            <a:ext cx="9786437" cy="52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03" y="2419350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5999" y="2457450"/>
            <a:ext cx="2190750" cy="19431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5017" y="3109008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70888" y="3017044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иаграмма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3974263"/>
            <a:ext cx="3255729" cy="1062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995028E-DE24-4B6F-8102-71182B0DC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5191" y="3974263"/>
            <a:ext cx="3255729" cy="1062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BD29B19-47AA-4C5D-95FB-B15B46BB2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399" y="3031256"/>
            <a:ext cx="3255729" cy="1062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6711C4D-DB89-46B3-97C2-3F10A124D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398" y="4967563"/>
            <a:ext cx="3255729" cy="1062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425D959-7117-4D9A-A21B-C8278B797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89949" y="3031256"/>
            <a:ext cx="3255729" cy="1062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D2B2423-BF03-45EE-8660-D6EB1B2FE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89948" y="4967563"/>
            <a:ext cx="3255729" cy="1062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36" y="703637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 dirty="0"/>
              <a:t>ЩЕЛКНИТЕ, ЧТОБЫ ИЗМЕНИТЬ СТИЛИ ОБРАЗЦА ТЕКСТА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27095" y="443683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 dirty="0"/>
              <a:t>Щелкните, чтобы изменить стиль образца текста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27095" y="4425697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05958" y="2189934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68189" y="954835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ru-RU" noProof="0"/>
              <a:t>Презентация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вед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7290" y="1522349"/>
            <a:ext cx="5512980" cy="3813302"/>
          </a:xfrm>
        </p:spPr>
        <p:txBody>
          <a:bodyPr rtlCol="0"/>
          <a:lstStyle/>
          <a:p>
            <a:pPr algn="ctr" rtl="0"/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Хмельницький національний університет">
            <a:extLst>
              <a:ext uri="{FF2B5EF4-FFF2-40B4-BE49-F238E27FC236}">
                <a16:creationId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307" y="189482"/>
            <a:ext cx="1393698" cy="13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2789" y="34558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 err="1"/>
              <a:t>Доповідач</a:t>
            </a:r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66062" y="2442668"/>
            <a:ext cx="392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ЛОГО ПРОЄКТУ/НАЗВА ПРОЄКТУ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940456" y="6378166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ХНУ 2025»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</a:t>
            </a:r>
            <a:r>
              <a:rPr kumimoji="0" lang="uk-UA" sz="1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2025</a:t>
            </a:r>
            <a:r>
              <a:rPr kumimoji="0" 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18" y="166231"/>
            <a:ext cx="1552772" cy="139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80206-FF8B-4A3C-ABEA-D2F217EF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849" y="1266731"/>
            <a:ext cx="5431971" cy="1271547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ПОЯСНЕННЯ ПРОБЛЕМИ</a:t>
            </a:r>
            <a:endParaRPr lang="x-none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40455" y="6581001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ХНУ 2025»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</a:t>
            </a:r>
            <a:r>
              <a:rPr kumimoji="0" lang="uk-UA" sz="1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2025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12252" y="6217303"/>
            <a:ext cx="279748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B5CEABB6-07DC-46E8-9B57-56EC44A396E5}" type="slidenum">
              <a:rPr lang="ru-RU" sz="1000" b="1" smtClean="0">
                <a:solidFill>
                  <a:schemeClr val="tx1"/>
                </a:solidFill>
              </a:rPr>
              <a:pPr rtl="0"/>
              <a:t>10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Хмельницький національний університет">
            <a:extLst>
              <a:ext uri="{FF2B5EF4-FFF2-40B4-BE49-F238E27FC236}">
                <a16:creationId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013" y="162838"/>
            <a:ext cx="1194148" cy="119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723" y="150313"/>
            <a:ext cx="1114815" cy="1064713"/>
          </a:xfrm>
          <a:prstGeom prst="rect">
            <a:avLst/>
          </a:prstGeom>
          <a:noFill/>
          <a:ln>
            <a:noFill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33038" t="17456" r="32310" b="5000"/>
          <a:stretch>
            <a:fillRect/>
          </a:stretch>
        </p:blipFill>
        <p:spPr bwMode="auto">
          <a:xfrm>
            <a:off x="5868365" y="544010"/>
            <a:ext cx="4224759" cy="590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05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ru-RU" noProof="0"/>
              <a:t>20РР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ru-RU" noProof="0"/>
              <a:t>Презентація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11</a:t>
            </a:fld>
            <a:endParaRPr lang="ru-RU" noProof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34315" t="16438" r="32500" b="7452"/>
          <a:stretch>
            <a:fillRect/>
          </a:stretch>
        </p:blipFill>
        <p:spPr bwMode="auto">
          <a:xfrm>
            <a:off x="5574082" y="212942"/>
            <a:ext cx="4045907" cy="579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51" y="165343"/>
            <a:ext cx="5847589" cy="1426463"/>
          </a:xfrm>
        </p:spPr>
        <p:txBody>
          <a:bodyPr rtlCol="0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АНАЛІЗ РИНКУ, ЦІЛЬОВА АУДИТОРІЯ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973" y="1613185"/>
            <a:ext cx="4360165" cy="4565903"/>
          </a:xfrm>
        </p:spPr>
        <p:txBody>
          <a:bodyPr rtlCol="0">
            <a:normAutofit fontScale="92500"/>
          </a:bodyPr>
          <a:lstStyle/>
          <a:p>
            <a:pPr marL="342900" indent="-342900"/>
            <a:r>
              <a:rPr lang="uk-UA" dirty="0">
                <a:solidFill>
                  <a:schemeClr val="tx1"/>
                </a:solidFill>
              </a:rPr>
              <a:t>В презентації надано основні складові, які мають бути висвітлені у </a:t>
            </a:r>
            <a:r>
              <a:rPr lang="uk-UA" dirty="0" err="1">
                <a:solidFill>
                  <a:schemeClr val="tx1"/>
                </a:solidFill>
              </a:rPr>
              <a:t>проєкті</a:t>
            </a:r>
            <a:r>
              <a:rPr lang="uk-UA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uk-UA" dirty="0">
                <a:solidFill>
                  <a:schemeClr val="tx1"/>
                </a:solidFill>
              </a:rPr>
              <a:t>Аналіз ринку, цільова аудиторія</a:t>
            </a:r>
          </a:p>
          <a:p>
            <a:pPr marL="342900" indent="-342900">
              <a:buAutoNum type="arabicPeriod"/>
            </a:pPr>
            <a:r>
              <a:rPr lang="uk-UA" dirty="0">
                <a:solidFill>
                  <a:schemeClr val="tx1"/>
                </a:solidFill>
              </a:rPr>
              <a:t>Пояснення проблеми</a:t>
            </a:r>
          </a:p>
          <a:p>
            <a:pPr marL="342900" indent="-342900">
              <a:buAutoNum type="arabicPeriod"/>
            </a:pPr>
            <a:r>
              <a:rPr lang="uk-UA" dirty="0">
                <a:solidFill>
                  <a:schemeClr val="tx1"/>
                </a:solidFill>
              </a:rPr>
              <a:t>Шляхи вирішення проблеми</a:t>
            </a:r>
          </a:p>
          <a:p>
            <a:pPr marL="342900" indent="-342900">
              <a:buAutoNum type="arabicPeriod"/>
            </a:pPr>
            <a:r>
              <a:rPr lang="uk-UA" dirty="0">
                <a:solidFill>
                  <a:schemeClr val="tx1"/>
                </a:solidFill>
              </a:rPr>
              <a:t>Конкуренті переваги</a:t>
            </a:r>
          </a:p>
          <a:p>
            <a:pPr marL="342900" indent="-342900">
              <a:buAutoNum type="arabicPeriod"/>
            </a:pPr>
            <a:r>
              <a:rPr lang="uk-UA" dirty="0">
                <a:solidFill>
                  <a:schemeClr val="tx1"/>
                </a:solidFill>
              </a:rPr>
              <a:t>Команда </a:t>
            </a:r>
            <a:r>
              <a:rPr lang="uk-UA" dirty="0" err="1">
                <a:solidFill>
                  <a:schemeClr val="tx1"/>
                </a:solidFill>
              </a:rPr>
              <a:t>проєкту</a:t>
            </a:r>
            <a:endParaRPr lang="uk-UA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uk-UA" dirty="0">
                <a:solidFill>
                  <a:schemeClr val="tx1"/>
                </a:solidFill>
              </a:rPr>
              <a:t>Статус </a:t>
            </a:r>
            <a:r>
              <a:rPr lang="uk-UA" dirty="0" err="1">
                <a:solidFill>
                  <a:schemeClr val="tx1"/>
                </a:solidFill>
              </a:rPr>
              <a:t>проєкту</a:t>
            </a:r>
            <a:endParaRPr lang="uk-UA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uk-UA" dirty="0">
                <a:solidFill>
                  <a:schemeClr val="tx1"/>
                </a:solidFill>
              </a:rPr>
              <a:t>Опис бізнес-моделі</a:t>
            </a:r>
          </a:p>
          <a:p>
            <a:pPr marL="342900" indent="-342900" algn="just"/>
            <a:r>
              <a:rPr lang="uk-UA" dirty="0">
                <a:solidFill>
                  <a:schemeClr val="tx1"/>
                </a:solidFill>
              </a:rPr>
              <a:t> Також надано зразки оформлення табличних та графічних даних для презентації </a:t>
            </a:r>
            <a:r>
              <a:rPr lang="uk-UA" dirty="0" err="1">
                <a:solidFill>
                  <a:schemeClr val="tx1"/>
                </a:solidFill>
              </a:rPr>
              <a:t>проєкту</a:t>
            </a:r>
            <a:r>
              <a:rPr lang="uk-UA" dirty="0">
                <a:solidFill>
                  <a:schemeClr val="tx1"/>
                </a:solidFill>
              </a:rPr>
              <a:t>. </a:t>
            </a:r>
          </a:p>
          <a:p>
            <a:pPr marL="342900" indent="-342900" algn="just"/>
            <a:r>
              <a:rPr lang="uk-UA" dirty="0">
                <a:solidFill>
                  <a:schemeClr val="tx1"/>
                </a:solidFill>
              </a:rPr>
              <a:t>Загальна кількість слайдів від 10 до 12</a:t>
            </a:r>
          </a:p>
          <a:p>
            <a:pPr marL="342900" indent="-342900" algn="just"/>
            <a:r>
              <a:rPr lang="uk-UA" dirty="0">
                <a:solidFill>
                  <a:schemeClr val="tx1"/>
                </a:solidFill>
              </a:rPr>
              <a:t>Нумерацію слайдів подають у правому нижньому куті </a:t>
            </a:r>
          </a:p>
          <a:p>
            <a:pPr marL="342900" indent="-342900" algn="just"/>
            <a:endParaRPr lang="uk-UA" dirty="0">
              <a:solidFill>
                <a:schemeClr val="tx1"/>
              </a:solidFill>
            </a:endParaRPr>
          </a:p>
          <a:p>
            <a:pPr marL="342900" indent="-34290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88685" y="6581001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ХНУ 202</a:t>
            </a:r>
            <a:r>
              <a:rPr lang="uk-UA" sz="1200" b="1" dirty="0">
                <a:latin typeface="+mj-lt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</a:t>
            </a:r>
            <a:r>
              <a:rPr kumimoji="0" lang="uk-UA" sz="1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202</a:t>
            </a:r>
            <a:r>
              <a:rPr lang="uk-UA" sz="1200" b="1" dirty="0">
                <a:latin typeface="+mj-lt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12252" y="6492875"/>
            <a:ext cx="279748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z="1000" b="1" smtClean="0">
                <a:solidFill>
                  <a:schemeClr val="tx1"/>
                </a:solidFill>
              </a:rPr>
              <a:pPr rtl="0"/>
              <a:t>2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906006" y="150312"/>
            <a:ext cx="1490597" cy="1515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523951" y="212942"/>
            <a:ext cx="1490597" cy="14655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Хмельницький національний університет">
            <a:extLst>
              <a:ext uri="{FF2B5EF4-FFF2-40B4-BE49-F238E27FC236}">
                <a16:creationId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360" y="288098"/>
            <a:ext cx="1393698" cy="13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954" y="175364"/>
            <a:ext cx="1552772" cy="139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80206-FF8B-4A3C-ABEA-D2F217EF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849" y="1266731"/>
            <a:ext cx="5431971" cy="1271547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ПОЯСНЕННЯ ПРОБЛЕМИ</a:t>
            </a:r>
            <a:endParaRPr lang="x-none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76335" y="6581001"/>
            <a:ext cx="99867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ХНУ 2025»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</a:t>
            </a:r>
            <a:r>
              <a:rPr kumimoji="0" lang="uk-UA" sz="1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2025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12252" y="6217303"/>
            <a:ext cx="279748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B5CEABB6-07DC-46E8-9B57-56EC44A396E5}" type="slidenum">
              <a:rPr lang="ru-RU" sz="1000" b="1" smtClean="0">
                <a:solidFill>
                  <a:schemeClr val="tx1"/>
                </a:solidFill>
              </a:rPr>
              <a:pPr rtl="0"/>
              <a:t>3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Хмельницький національний університет">
            <a:extLst>
              <a:ext uri="{FF2B5EF4-FFF2-40B4-BE49-F238E27FC236}">
                <a16:creationId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013" y="162838"/>
            <a:ext cx="1194148" cy="119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723" y="150313"/>
            <a:ext cx="1114815" cy="1064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05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E4E0267F-7C5D-4912-BB96-D11A2136F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92185" y="691573"/>
            <a:ext cx="2460770" cy="514350"/>
          </a:xfrm>
        </p:spPr>
        <p:txBody>
          <a:bodyPr/>
          <a:lstStyle/>
          <a:p>
            <a:r>
              <a:rPr lang="uk-UA" dirty="0"/>
              <a:t>7</a:t>
            </a:r>
            <a:endParaRPr lang="x-none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956C6E-2C2E-41C9-A1AB-451DB14E3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795" y="1924448"/>
            <a:ext cx="2141764" cy="514350"/>
          </a:xfrm>
        </p:spPr>
        <p:txBody>
          <a:bodyPr/>
          <a:lstStyle/>
          <a:p>
            <a:r>
              <a:rPr lang="uk-UA" dirty="0"/>
              <a:t>6</a:t>
            </a:r>
            <a:endParaRPr lang="x-none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2F6D30-C660-4ACC-AA28-047DDE0CF9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1312" y="3056623"/>
            <a:ext cx="2141764" cy="514350"/>
          </a:xfrm>
        </p:spPr>
        <p:txBody>
          <a:bodyPr/>
          <a:lstStyle/>
          <a:p>
            <a:r>
              <a:rPr lang="uk-UA" dirty="0"/>
              <a:t>5</a:t>
            </a:r>
            <a:endParaRPr lang="x-none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14EB817-E6F2-4066-9E62-4FBC2DD8FA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uk-UA" dirty="0"/>
              <a:t>4</a:t>
            </a:r>
            <a:endParaRPr lang="x-none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ШЛЯХИ ВИРІШЕННЯ ПРОБЛЕМИ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3351522" y="468735"/>
            <a:ext cx="5539095" cy="10108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88685" y="6581001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ХНУ 2025»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</a:t>
            </a:r>
            <a:r>
              <a:rPr kumimoji="0" lang="uk-UA" sz="1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2025</a:t>
            </a:r>
            <a:r>
              <a:rPr kumimoji="0" 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12252" y="6217303"/>
            <a:ext cx="279748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z="1000" b="1" smtClean="0">
                <a:solidFill>
                  <a:schemeClr val="bg1"/>
                </a:solidFill>
              </a:rPr>
              <a:pPr rtl="0"/>
              <a:t>4</a:t>
            </a:fld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031266" y="212943"/>
            <a:ext cx="1490597" cy="1528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549003" y="225469"/>
            <a:ext cx="1490597" cy="14676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87" y="263047"/>
            <a:ext cx="1552772" cy="13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Хмельницький національний університет">
            <a:extLst>
              <a:ext uri="{FF2B5EF4-FFF2-40B4-BE49-F238E27FC236}">
                <a16:creationId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938" y="277163"/>
            <a:ext cx="1393698" cy="13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35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DD4F-8713-4CAA-A267-863153AD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31" y="351880"/>
            <a:ext cx="8736915" cy="1325563"/>
          </a:xfrm>
        </p:spPr>
        <p:txBody>
          <a:bodyPr>
            <a:normAutofit fontScale="90000"/>
          </a:bodyPr>
          <a:lstStyle/>
          <a:p>
            <a:pPr marL="342900" indent="-342900"/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КОНКУРЕНТНІ ПЕРЕВАГИ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ПРИКЛАД ОФОРМЛЕННЯ ГРАФІЧНИХ ДАНИХ</a:t>
            </a: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5262063D-4EFA-461D-9D66-15C6B1BE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383334"/>
              </p:ext>
            </p:extLst>
          </p:nvPr>
        </p:nvGraphicFramePr>
        <p:xfrm>
          <a:off x="1423291" y="1755434"/>
          <a:ext cx="8184172" cy="439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88685" y="6581001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ХНУ 2025»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</a:t>
            </a:r>
            <a:r>
              <a:rPr kumimoji="0" lang="uk-UA" sz="1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202</a:t>
            </a:r>
            <a:r>
              <a:rPr lang="uk-UA" sz="1200" b="1">
                <a:latin typeface="+mj-lt"/>
                <a:ea typeface="Calibri" pitchFamily="34" charset="0"/>
                <a:cs typeface="Times New Roman" pitchFamily="18" charset="0"/>
              </a:rPr>
              <a:t>5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12252" y="6217303"/>
            <a:ext cx="279748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B5CEABB6-07DC-46E8-9B57-56EC44A396E5}" type="slidenum">
              <a:rPr lang="ru-RU" sz="1000" b="1" smtClean="0">
                <a:solidFill>
                  <a:schemeClr val="tx1"/>
                </a:solidFill>
              </a:rPr>
              <a:pPr rtl="0"/>
              <a:t>5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118948" y="250521"/>
            <a:ext cx="1503122" cy="14154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659649" y="237996"/>
            <a:ext cx="1379950" cy="13528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Хмельницький національний університет">
            <a:extLst>
              <a:ext uri="{FF2B5EF4-FFF2-40B4-BE49-F238E27FC236}">
                <a16:creationId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176" y="253332"/>
            <a:ext cx="1356986" cy="135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23" y="266440"/>
            <a:ext cx="1552772" cy="139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19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35825-09EC-4370-BC39-C686D9C7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70" y="736782"/>
            <a:ext cx="8738489" cy="5669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2"/>
                </a:solidFill>
              </a:rPr>
              <a:t>КОМАНДА ПРОЄКТУ</a:t>
            </a:r>
            <a:br>
              <a:rPr lang="uk-UA" dirty="0">
                <a:solidFill>
                  <a:schemeClr val="tx2"/>
                </a:solidFill>
              </a:rPr>
            </a:br>
            <a:r>
              <a:rPr lang="uk-UA" dirty="0">
                <a:solidFill>
                  <a:schemeClr val="tx2"/>
                </a:solidFill>
              </a:rPr>
              <a:t>ПРИКЛАД ОФОРМЛЕННЯ ТАБЛИЧНИХ ДАНИХ</a:t>
            </a:r>
            <a:endParaRPr lang="x-none" dirty="0">
              <a:solidFill>
                <a:schemeClr val="tx2"/>
              </a:solidFill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13A8577B-9728-48A3-97EB-9EAE8AE05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727880"/>
              </p:ext>
            </p:extLst>
          </p:nvPr>
        </p:nvGraphicFramePr>
        <p:xfrm>
          <a:off x="1243918" y="1716065"/>
          <a:ext cx="10119360" cy="427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476">
                  <a:extLst>
                    <a:ext uri="{9D8B030D-6E8A-4147-A177-3AD203B41FA5}">
                      <a16:colId xmlns:a16="http://schemas.microsoft.com/office/drawing/2014/main" val="283400941"/>
                    </a:ext>
                  </a:extLst>
                </a:gridCol>
                <a:gridCol w="3366699">
                  <a:extLst>
                    <a:ext uri="{9D8B030D-6E8A-4147-A177-3AD203B41FA5}">
                      <a16:colId xmlns:a16="http://schemas.microsoft.com/office/drawing/2014/main" val="2781026012"/>
                    </a:ext>
                  </a:extLst>
                </a:gridCol>
                <a:gridCol w="2514185">
                  <a:extLst>
                    <a:ext uri="{9D8B030D-6E8A-4147-A177-3AD203B41FA5}">
                      <a16:colId xmlns:a16="http://schemas.microsoft.com/office/drawing/2014/main" val="2782715941"/>
                    </a:ext>
                  </a:extLst>
                </a:gridCol>
              </a:tblGrid>
              <a:tr h="4135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765324"/>
                  </a:ext>
                </a:extLst>
              </a:tr>
              <a:tr h="47461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395905"/>
                  </a:ext>
                </a:extLst>
              </a:tr>
              <a:tr h="6780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580562"/>
                  </a:ext>
                </a:extLst>
              </a:tr>
              <a:tr h="6780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99423"/>
                  </a:ext>
                </a:extLst>
              </a:tr>
              <a:tr h="6780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801578"/>
                  </a:ext>
                </a:extLst>
              </a:tr>
              <a:tr h="6780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724485"/>
                  </a:ext>
                </a:extLst>
              </a:tr>
              <a:tr h="6780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02732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14155" y="6581001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ХНУ 2025»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</a:t>
            </a:r>
            <a:r>
              <a:rPr kumimoji="0" lang="uk-UA" sz="1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2025</a:t>
            </a:r>
            <a:r>
              <a:rPr kumimoji="0" 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12252" y="6217303"/>
            <a:ext cx="279748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z="1000" b="1" smtClean="0">
                <a:solidFill>
                  <a:schemeClr val="tx1"/>
                </a:solidFill>
              </a:rPr>
              <a:pPr rtl="0"/>
              <a:t>6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Хмельницький національний університет">
            <a:extLst>
              <a:ext uri="{FF2B5EF4-FFF2-40B4-BE49-F238E27FC236}">
                <a16:creationId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307" y="189482"/>
            <a:ext cx="1393698" cy="13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18" y="166231"/>
            <a:ext cx="1552772" cy="139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10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369CF-9E13-4E3D-9A57-93017CC9A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3597" y="350622"/>
            <a:ext cx="4179570" cy="1715531"/>
          </a:xfrm>
        </p:spPr>
        <p:txBody>
          <a:bodyPr/>
          <a:lstStyle/>
          <a:p>
            <a:r>
              <a:rPr lang="uk-UA" sz="2800" dirty="0">
                <a:solidFill>
                  <a:schemeClr val="tx1"/>
                </a:solidFill>
              </a:rPr>
              <a:t>СТАТУС ПРОЄКТУ</a:t>
            </a:r>
            <a:br>
              <a:rPr lang="uk-UA" sz="2000" dirty="0">
                <a:solidFill>
                  <a:schemeClr val="tx1"/>
                </a:solidFill>
              </a:rPr>
            </a:br>
            <a:br>
              <a:rPr lang="uk-UA" sz="2000" dirty="0">
                <a:solidFill>
                  <a:schemeClr val="tx1"/>
                </a:solidFill>
              </a:rPr>
            </a:br>
            <a:endParaRPr lang="x-none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8A3A3EC-8C35-4E6C-9E94-71A3F4E7A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069648"/>
              </p:ext>
            </p:extLst>
          </p:nvPr>
        </p:nvGraphicFramePr>
        <p:xfrm>
          <a:off x="5340284" y="2092514"/>
          <a:ext cx="6610603" cy="440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88685" y="6581001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ХНУ 202</a:t>
            </a:r>
            <a:r>
              <a:rPr lang="uk-UA" sz="1200" b="1" dirty="0">
                <a:latin typeface="+mj-lt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</a:t>
            </a:r>
            <a:r>
              <a:rPr kumimoji="0" lang="uk-UA" sz="1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2025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 txBox="1">
            <a:spLocks/>
          </p:cNvSpPr>
          <p:nvPr/>
        </p:nvSpPr>
        <p:spPr>
          <a:xfrm>
            <a:off x="11912252" y="6217303"/>
            <a:ext cx="279748" cy="365125"/>
          </a:xfrm>
          <a:prstGeom prst="rect">
            <a:avLst/>
          </a:prstGeo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081370" y="237993"/>
            <a:ext cx="1365336" cy="141544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571966" y="212941"/>
            <a:ext cx="1427967" cy="13903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843" y="313151"/>
            <a:ext cx="1404547" cy="126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Хмельницький національний університет">
            <a:extLst>
              <a:ext uri="{FF2B5EF4-FFF2-40B4-BE49-F238E27FC236}">
                <a16:creationId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083" y="250520"/>
            <a:ext cx="1448027" cy="137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891901" y="1941627"/>
            <a:ext cx="4241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ПРИКЛАД ОФОРМЛЕННЯ ДІАГРАМИ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48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BF4C86D1-FCDD-4CB0-9BE5-3D5B85B71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287312"/>
              </p:ext>
            </p:extLst>
          </p:nvPr>
        </p:nvGraphicFramePr>
        <p:xfrm>
          <a:off x="2768253" y="939452"/>
          <a:ext cx="8074152" cy="528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75967" y="22485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/>
              <a:t>ОПИС БІЗНЕС-МОДЕЛІ</a:t>
            </a:r>
            <a:br>
              <a:rPr lang="uk-UA" sz="2800" dirty="0"/>
            </a:br>
            <a:endParaRPr lang="ru-RU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8997" y="6581001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ХНУ 2025»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</a:t>
            </a:r>
            <a:r>
              <a:rPr kumimoji="0" lang="uk-UA" sz="1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2025</a:t>
            </a:r>
            <a:r>
              <a:rPr kumimoji="0" 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12252" y="6217303"/>
            <a:ext cx="279748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B5CEABB6-07DC-46E8-9B57-56EC44A396E5}" type="slidenum">
              <a:rPr lang="ru-RU" sz="1000" b="1" smtClean="0">
                <a:solidFill>
                  <a:schemeClr val="tx1"/>
                </a:solidFill>
              </a:rPr>
              <a:pPr rtl="0"/>
              <a:t>8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Хмельницький національний університет">
            <a:extLst>
              <a:ext uri="{FF2B5EF4-FFF2-40B4-BE49-F238E27FC236}">
                <a16:creationId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307" y="189482"/>
            <a:ext cx="1393698" cy="13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18" y="166231"/>
            <a:ext cx="1552772" cy="139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19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9473" y="1145092"/>
            <a:ext cx="6432585" cy="1524735"/>
          </a:xfrm>
        </p:spPr>
        <p:txBody>
          <a:bodyPr rtlCol="0"/>
          <a:lstStyle/>
          <a:p>
            <a:pPr algn="ctr" rtl="0"/>
            <a:r>
              <a:rPr lang="ru-RU" sz="5400" dirty="0" err="1">
                <a:solidFill>
                  <a:schemeClr val="tx1"/>
                </a:solidFill>
                <a:cs typeface="Arial" panose="020B0604020202020204" pitchFamily="34" charset="0"/>
              </a:rPr>
              <a:t>КонтактНІ</a:t>
            </a:r>
            <a:r>
              <a:rPr lang="ru-RU" sz="5400" dirty="0">
                <a:solidFill>
                  <a:schemeClr val="tx1"/>
                </a:solidFill>
                <a:cs typeface="Arial" panose="020B0604020202020204" pitchFamily="34" charset="0"/>
              </a:rPr>
              <a:t> ДАНІ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12252" y="6217303"/>
            <a:ext cx="279748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z="1000" b="1" smtClean="0">
                <a:solidFill>
                  <a:schemeClr val="tx1"/>
                </a:solidFill>
              </a:rPr>
              <a:pPr rtl="0"/>
              <a:t>9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33532" y="6581001"/>
            <a:ext cx="9858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Конкурс</a:t>
            </a: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інноваційних ідей молодих вчених «ІІМВ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ХНУ 2025»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Хмельницький</a:t>
            </a:r>
            <a:r>
              <a:rPr kumimoji="0" lang="uk-UA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національний університет, м. Хмельницький</a:t>
            </a:r>
            <a:r>
              <a:rPr kumimoji="0" lang="uk-UA" sz="12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2025</a:t>
            </a:r>
            <a:r>
              <a:rPr kumimoji="0" 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056317" y="175364"/>
            <a:ext cx="1490597" cy="15156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64" y="225469"/>
            <a:ext cx="1552772" cy="13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Овал 12"/>
          <p:cNvSpPr/>
          <p:nvPr/>
        </p:nvSpPr>
        <p:spPr>
          <a:xfrm>
            <a:off x="10622071" y="175365"/>
            <a:ext cx="1407091" cy="14029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Хмельницький національний університет">
            <a:extLst>
              <a:ext uri="{FF2B5EF4-FFF2-40B4-BE49-F238E27FC236}">
                <a16:creationId xmlns:a16="http://schemas.microsoft.com/office/drawing/2014/main" id="{F24D882B-8D64-4D7A-93C1-EC4AB92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462" y="200415"/>
            <a:ext cx="1393698" cy="13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Другая 1">
      <a:dk1>
        <a:sysClr val="windowText" lastClr="000000"/>
      </a:dk1>
      <a:lt1>
        <a:sysClr val="window" lastClr="FFFFFF"/>
      </a:lt1>
      <a:dk2>
        <a:srgbClr val="242852"/>
      </a:dk2>
      <a:lt2>
        <a:srgbClr val="FFFFFF"/>
      </a:lt2>
      <a:accent1>
        <a:srgbClr val="242852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9045_TF22318419_Win32" id="{2A0A4826-E134-4E39-AB34-372E04BE17B3}" vid="{5D3708CC-AB2D-4043-A4D9-C2522E42009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Application>Microsoft Office PowerPoint</Application>
  <PresentationFormat>Широкий екран</PresentationFormat>
  <Paragraphs>56</Paragraphs>
  <Slides>11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Одиночная линия</vt:lpstr>
      <vt:lpstr> </vt:lpstr>
      <vt:lpstr>АНАЛІЗ РИНКУ, ЦІЛЬОВА АУДИТОРІЯ</vt:lpstr>
      <vt:lpstr>ПОЯСНЕННЯ ПРОБЛЕМИ</vt:lpstr>
      <vt:lpstr>ШЛЯХИ ВИРІШЕННЯ ПРОБЛЕМИ</vt:lpstr>
      <vt:lpstr> КОНКУРЕНТНІ ПЕРЕВАГИ ПРИКЛАД ОФОРМЛЕННЯ ГРАФІЧНИХ ДАНИХ</vt:lpstr>
      <vt:lpstr>КОМАНДА ПРОЄКТУ ПРИКЛАД ОФОРМЛЕННЯ ТАБЛИЧНИХ ДАНИХ</vt:lpstr>
      <vt:lpstr>СТАТУС ПРОЄКТУ  </vt:lpstr>
      <vt:lpstr>Презентація PowerPoint</vt:lpstr>
      <vt:lpstr>КонтактНІ ДАНІ</vt:lpstr>
      <vt:lpstr>ПОЯСНЕННЯ ПРОБЛЕМИ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2021-11-29T14:08:41Z</dcterms:created>
  <dcterms:modified xsi:type="dcterms:W3CDTF">2025-05-01T14:50:21Z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