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299" r:id="rId7"/>
    <p:sldId id="294" r:id="rId8"/>
    <p:sldId id="312" r:id="rId9"/>
    <p:sldId id="311" r:id="rId10"/>
    <p:sldId id="298" r:id="rId11"/>
    <p:sldId id="296" r:id="rId12"/>
    <p:sldId id="276" r:id="rId13"/>
    <p:sldId id="313" r:id="rId14"/>
    <p:sldId id="31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120" y="-16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20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>
        <c:manualLayout>
          <c:layoutTarget val="inner"/>
          <c:xMode val="edge"/>
          <c:yMode val="edge"/>
          <c:x val="7.0671897424459867E-2"/>
          <c:y val="1.9858371375363143E-2"/>
          <c:w val="0.86775174789573739"/>
          <c:h val="0.8863820972836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0.4100000000000002</c:v>
                </c:pt>
                <c:pt idx="1">
                  <c:v>0.75000000000000044</c:v>
                </c:pt>
                <c:pt idx="2">
                  <c:v>1.139999999999999</c:v>
                </c:pt>
                <c:pt idx="3">
                  <c:v>1.159999999999999</c:v>
                </c:pt>
                <c:pt idx="4">
                  <c:v>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52-4153-A29A-E10BFD3A7C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52-4153-A29A-E10BFD3A7C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52-4153-A29A-E10BFD3A7CCC}"/>
            </c:ext>
          </c:extLst>
        </c:ser>
        <c:gapWidth val="219"/>
        <c:overlap val="-27"/>
        <c:axId val="73470720"/>
        <c:axId val="73472256"/>
      </c:barChart>
      <c:catAx>
        <c:axId val="7347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3472256"/>
        <c:crosses val="autoZero"/>
        <c:auto val="1"/>
        <c:lblAlgn val="ctr"/>
        <c:lblOffset val="100"/>
      </c:catAx>
      <c:valAx>
        <c:axId val="7347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МЛН.ГРН.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34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5-45E7-A30E-AEBBDD23ED4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C5-45E7-A30E-AEBBDD23ED4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C5-45E7-A30E-AEBBDD23ED4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C5-45E7-A30E-AEBBDD23ED4C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C5-45E7-A30E-AEBBDD23ED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К-сть НПП без публікацій</c:v>
                </c:pt>
                <c:pt idx="1">
                  <c:v>К-сть НПП з 1 публікацією</c:v>
                </c:pt>
                <c:pt idx="2">
                  <c:v>К-сть НПП з 2 публікаціями</c:v>
                </c:pt>
                <c:pt idx="3">
                  <c:v>К-сть НПП з 3 публікаціями</c:v>
                </c:pt>
                <c:pt idx="4">
                  <c:v>К-сть НПП з 5+ публікаціями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32</c:v>
                </c:pt>
                <c:pt idx="2">
                  <c:v>13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5F-42E6-9EFF-64E714F9848F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ПРИКЛАД</a:t>
            </a:r>
            <a:r>
              <a:rPr lang="uk-UA" baseline="0" dirty="0" smtClean="0"/>
              <a:t> ОФОРМЛЕННЯ ДІАГРАМИ</a:t>
            </a:r>
            <a:endParaRPr lang="uk-UA" dirty="0"/>
          </a:p>
        </c:rich>
      </c:tx>
      <c:layout>
        <c:manualLayout>
          <c:xMode val="edge"/>
          <c:yMode val="edge"/>
          <c:x val="0.24308206200787411"/>
          <c:y val="4.5132871239365782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Лист1!$A$2:$A$7</c:f>
              <c:strCache>
                <c:ptCount val="6"/>
                <c:pt idx="0">
                  <c:v>ФПКТС</c:v>
                </c:pt>
                <c:pt idx="1">
                  <c:v>ФІМ</c:v>
                </c:pt>
                <c:pt idx="2">
                  <c:v>ФЕУ</c:v>
                </c:pt>
                <c:pt idx="3">
                  <c:v>ФТІД</c:v>
                </c:pt>
                <c:pt idx="4">
                  <c:v>ГПФ</c:v>
                </c:pt>
                <c:pt idx="5">
                  <c:v>ФМВ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15</c:v>
                </c:pt>
                <c:pt idx="2">
                  <c:v>14</c:v>
                </c:pt>
                <c:pt idx="3">
                  <c:v>10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AB-4689-8695-ADBC6DEDE8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Лист1!$A$2:$A$7</c:f>
              <c:strCache>
                <c:ptCount val="6"/>
                <c:pt idx="0">
                  <c:v>ФПКТС</c:v>
                </c:pt>
                <c:pt idx="1">
                  <c:v>ФІМ</c:v>
                </c:pt>
                <c:pt idx="2">
                  <c:v>ФЕУ</c:v>
                </c:pt>
                <c:pt idx="3">
                  <c:v>ФТІД</c:v>
                </c:pt>
                <c:pt idx="4">
                  <c:v>ГПФ</c:v>
                </c:pt>
                <c:pt idx="5">
                  <c:v>ФМВ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AB-4689-8695-ADBC6DEDE8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Лист1!$A$2:$A$7</c:f>
              <c:strCache>
                <c:ptCount val="6"/>
                <c:pt idx="0">
                  <c:v>ФПКТС</c:v>
                </c:pt>
                <c:pt idx="1">
                  <c:v>ФІМ</c:v>
                </c:pt>
                <c:pt idx="2">
                  <c:v>ФЕУ</c:v>
                </c:pt>
                <c:pt idx="3">
                  <c:v>ФТІД</c:v>
                </c:pt>
                <c:pt idx="4">
                  <c:v>ГПФ</c:v>
                </c:pt>
                <c:pt idx="5">
                  <c:v>ФМВ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AB-4689-8695-ADBC6DEDE811}"/>
            </c:ext>
          </c:extLst>
        </c:ser>
        <c:shape val="box"/>
        <c:axId val="74027392"/>
        <c:axId val="74028928"/>
        <c:axId val="0"/>
      </c:bar3DChart>
      <c:catAx>
        <c:axId val="740273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4028928"/>
        <c:crosses val="autoZero"/>
        <c:auto val="1"/>
        <c:lblAlgn val="ctr"/>
        <c:lblOffset val="100"/>
      </c:catAx>
      <c:valAx>
        <c:axId val="74028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0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pPr rtl="0"/>
              <a:t>25.04.2023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25.04.2023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25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78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56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=""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 rot="16200000">
            <a:off x="-2286653" y="822434"/>
            <a:ext cx="9786437" cy="5213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310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="" xmlns:a16="http://schemas.microsoft.com/office/drawing/2014/main" id="{B38B0D13-BD5F-460B-B337-F4A934202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03" y="2419350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="" xmlns:a16="http://schemas.microsoft.com/office/drawing/2014/main" id="{BE72876B-D3DA-4462-9E24-3354D8D02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999" y="2457450"/>
            <a:ext cx="2190750" cy="19431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5017" y="3109008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70888" y="3017044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=""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42619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=""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="" xmlns:a16="http://schemas.microsoft.com/office/drawing/2014/main" id="{AE202E03-5C65-4305-B969-65220AD41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=""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=""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=""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=""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=""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=""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=""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FA35437-CCDE-4D92-B879-F23B329C8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742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995028E-DE24-4B6F-8102-71182B0DC2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5191" y="39742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BD29B19-47AA-4C5D-95FB-B15B46BB2A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399" y="3031256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6711C4D-DB89-46B3-97C2-3F10A124D1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398" y="49675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9425D959-7117-4D9A-A21B-C8278B797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89949" y="3031256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9D2B2423-BF03-45EE-8660-D6EB1B2FEB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89948" y="49675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=""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6988B2D-0240-4256-8268-4B9FF1E72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8EEAAE1-3D04-41C3-B2D2-B3BEF34C3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=""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=""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=""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E4B72DA-52CB-4D39-A342-8857B4D9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21D9BCDA-DFB7-41A4-A7C7-CEE86CED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=""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=""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=""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=""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=""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=""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=""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=""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=""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=""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=""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=""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=""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=""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=""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="" xmlns:a16="http://schemas.microsoft.com/office/drawing/2014/main" id="{B0DFD584-E5CF-41EF-B51E-679CE22DD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="" xmlns:a16="http://schemas.microsoft.com/office/drawing/2014/main" id="{E5C02DDF-25A6-42C7-9525-F279CE209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=""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=""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=""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=""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=""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=""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=""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=""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63127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=""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=""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=""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=""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29355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=""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36" y="703637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 dirty="0"/>
              <a:t>ЩЕЛКНИТЕ, ЧТОБЫ ИЗМЕНИТЬ СТИЛИ ОБРАЗЦА ТЕКСТА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=""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=""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=""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=""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27095" y="443683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образца текста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=""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=""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=""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27095" y="4425697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05958" y="2189934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8189" y="954835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Презентация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=""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=""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=""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=""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9298DCF7-7DC1-4618-8133-F63847B0A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53A6567-233D-4A3B-B52B-DE7E5E35A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148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=""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=""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=""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=""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="" xmlns:a16="http://schemas.microsoft.com/office/drawing/2014/main" id="{6D8D9106-8780-461D-9091-E074B0A3C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=""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=""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=""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=""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668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=""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=""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=""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=""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=""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=""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=""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=""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=""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7290" y="1522349"/>
            <a:ext cx="5512980" cy="3813302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07" y="189482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2789" y="34558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Доповідач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66062" y="2442668"/>
            <a:ext cx="392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ЛОГО ПРОЄКТУ/НАЗВА ПРОЄКТУ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40456" y="6378166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56318" y="166231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280206-FF8B-4A3C-ABEA-D2F217E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49" y="1266731"/>
            <a:ext cx="5431971" cy="127154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ПОЯСНЕННЯ ПРОБЛЕМИ</a:t>
            </a:r>
            <a:endParaRPr lang="x-non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045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10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13" y="162838"/>
            <a:ext cx="1194148" cy="1194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32723" y="150313"/>
            <a:ext cx="1114815" cy="1064713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33038" t="17456" r="32310" b="5000"/>
          <a:stretch>
            <a:fillRect/>
          </a:stretch>
        </p:blipFill>
        <p:spPr bwMode="auto">
          <a:xfrm>
            <a:off x="5868365" y="544010"/>
            <a:ext cx="4224759" cy="59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905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ru-RU" noProof="0" smtClean="0"/>
              <a:t>Презентация</a:t>
            </a:r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34315" t="16438" r="32500" b="7452"/>
          <a:stretch>
            <a:fillRect/>
          </a:stretch>
        </p:blipFill>
        <p:spPr bwMode="auto">
          <a:xfrm>
            <a:off x="5574082" y="212942"/>
            <a:ext cx="4045907" cy="57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19F29B-F233-48AF-8261-F33A4E079E3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51" y="165343"/>
            <a:ext cx="5847589" cy="1426463"/>
          </a:xfrm>
        </p:spPr>
        <p:txBody>
          <a:bodyPr rtlCol="0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АНАЛІЗ РИНКУ, ЦІЛЬОВА АУДИТОРІЯ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5E3EA69-4E0E-41BD-8095-A124225A264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973" y="1613185"/>
            <a:ext cx="4360165" cy="4565903"/>
          </a:xfrm>
        </p:spPr>
        <p:txBody>
          <a:bodyPr rtlCol="0">
            <a:normAutofit fontScale="92500"/>
          </a:bodyPr>
          <a:lstStyle/>
          <a:p>
            <a:pPr marL="342900" indent="-342900"/>
            <a:r>
              <a:rPr lang="uk-UA" dirty="0" smtClean="0">
                <a:solidFill>
                  <a:schemeClr val="tx1"/>
                </a:solidFill>
              </a:rPr>
              <a:t>В презентації надано основні складові, які мають бути висвітлені у </a:t>
            </a:r>
            <a:r>
              <a:rPr lang="uk-UA" dirty="0" err="1" smtClean="0">
                <a:solidFill>
                  <a:schemeClr val="tx1"/>
                </a:solidFill>
              </a:rPr>
              <a:t>проєкті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Аналіз ринку, цільова аудиторія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Пояснення проблеми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Шляхи вирішення проблеми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Конкуренті переваги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Команда </a:t>
            </a:r>
            <a:r>
              <a:rPr lang="uk-UA" dirty="0" err="1" smtClean="0">
                <a:solidFill>
                  <a:schemeClr val="tx1"/>
                </a:solidFill>
              </a:rPr>
              <a:t>проєкту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Статус </a:t>
            </a:r>
            <a:r>
              <a:rPr lang="uk-UA" dirty="0" err="1" smtClean="0">
                <a:solidFill>
                  <a:schemeClr val="tx1"/>
                </a:solidFill>
              </a:rPr>
              <a:t>проєкту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Опис бізнес-моделі</a:t>
            </a:r>
          </a:p>
          <a:p>
            <a:pPr marL="342900" indent="-342900" algn="just"/>
            <a:r>
              <a:rPr lang="uk-UA" dirty="0" smtClean="0">
                <a:solidFill>
                  <a:schemeClr val="tx1"/>
                </a:solidFill>
              </a:rPr>
              <a:t> Також надано зразки оформлення табличних та графічних даних для презентації </a:t>
            </a:r>
            <a:r>
              <a:rPr lang="uk-UA" dirty="0" err="1" smtClean="0">
                <a:solidFill>
                  <a:schemeClr val="tx1"/>
                </a:solidFill>
              </a:rPr>
              <a:t>проєкту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 algn="just"/>
            <a:r>
              <a:rPr lang="uk-UA" dirty="0" smtClean="0">
                <a:solidFill>
                  <a:schemeClr val="tx1"/>
                </a:solidFill>
              </a:rPr>
              <a:t>Загальна кількість слайдів від 10 до 12</a:t>
            </a:r>
          </a:p>
          <a:p>
            <a:pPr marL="342900" indent="-342900" algn="just"/>
            <a:r>
              <a:rPr lang="uk-UA" dirty="0" smtClean="0">
                <a:solidFill>
                  <a:schemeClr val="tx1"/>
                </a:solidFill>
              </a:rPr>
              <a:t>Нумерацію слайдів подають у правому нижньому куті </a:t>
            </a:r>
          </a:p>
          <a:p>
            <a:pPr marL="342900" indent="-342900" algn="just"/>
            <a:endParaRPr lang="uk-UA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492875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2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906006" y="150312"/>
            <a:ext cx="1490597" cy="1515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523951" y="212942"/>
            <a:ext cx="1490597" cy="1465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60" y="288098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80954" y="175364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280206-FF8B-4A3C-ABEA-D2F217E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49" y="1266731"/>
            <a:ext cx="5431971" cy="127154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ПОЯСНЕННЯ ПРОБЛЕМИ</a:t>
            </a:r>
            <a:endParaRPr lang="x-non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6335" y="6581001"/>
            <a:ext cx="9986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3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13" y="162838"/>
            <a:ext cx="1194148" cy="1194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32723" y="150313"/>
            <a:ext cx="1114815" cy="106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8905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E0267F-7C5D-4912-BB96-D11A2136F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92185" y="691573"/>
            <a:ext cx="2460770" cy="514350"/>
          </a:xfrm>
        </p:spPr>
        <p:txBody>
          <a:bodyPr/>
          <a:lstStyle/>
          <a:p>
            <a:r>
              <a:rPr lang="uk-UA" dirty="0"/>
              <a:t>7</a:t>
            </a:r>
            <a:endParaRPr lang="x-none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956C6E-2C2E-41C9-A1AB-451DB14E3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95" y="1924448"/>
            <a:ext cx="2141764" cy="514350"/>
          </a:xfrm>
        </p:spPr>
        <p:txBody>
          <a:bodyPr/>
          <a:lstStyle/>
          <a:p>
            <a:r>
              <a:rPr lang="uk-UA" dirty="0"/>
              <a:t>6</a:t>
            </a:r>
            <a:endParaRPr lang="x-none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2F6D30-C660-4ACC-AA28-047DDE0CF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1312" y="3056623"/>
            <a:ext cx="2141764" cy="514350"/>
          </a:xfrm>
        </p:spPr>
        <p:txBody>
          <a:bodyPr/>
          <a:lstStyle/>
          <a:p>
            <a:r>
              <a:rPr lang="uk-UA" dirty="0"/>
              <a:t>5</a:t>
            </a:r>
            <a:endParaRPr lang="x-none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14EB817-E6F2-4066-9E62-4FBC2DD8F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uk-UA" dirty="0"/>
              <a:t>4</a:t>
            </a:r>
            <a:endParaRPr lang="x-none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ШЛЯХИ ВИРІШЕННЯ ПРОБЛЕМИ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3351522" y="468735"/>
            <a:ext cx="5539095" cy="1010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217303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bg1"/>
                </a:solidFill>
              </a:rPr>
              <a:pPr rtl="0"/>
              <a:t>4</a:t>
            </a:fld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031266" y="212943"/>
            <a:ext cx="1490597" cy="1528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549003" y="225469"/>
            <a:ext cx="1490597" cy="1467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3687" y="263047"/>
            <a:ext cx="1552772" cy="13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938" y="277163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135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7DD4F-8713-4CAA-A267-863153AD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31" y="351880"/>
            <a:ext cx="8736915" cy="1325563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КОНКУРЕНТНІ ПЕРЕВАГИ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ПРИКЛАД ОФОРМЛЕННЯ ГРАФІЧНИХ ДАНИХ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="" xmlns:a16="http://schemas.microsoft.com/office/drawing/2014/main" id="{5262063D-4EFA-461D-9D66-15C6B1BE1C6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04383334"/>
              </p:ext>
            </p:extLst>
          </p:nvPr>
        </p:nvGraphicFramePr>
        <p:xfrm>
          <a:off x="1423291" y="1755434"/>
          <a:ext cx="8184172" cy="439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5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118948" y="250521"/>
            <a:ext cx="1503122" cy="14154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659649" y="237996"/>
            <a:ext cx="1379950" cy="13528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176" y="253332"/>
            <a:ext cx="1356986" cy="135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106423" y="266440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0019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35825-09EC-4370-BC39-C686D9C7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70" y="736782"/>
            <a:ext cx="8738489" cy="5669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КОМАНДА ПРОЄКТУ</a:t>
            </a:r>
            <a:br>
              <a:rPr lang="uk-UA" dirty="0" smtClean="0">
                <a:solidFill>
                  <a:schemeClr val="tx2"/>
                </a:solidFill>
              </a:rPr>
            </a:br>
            <a:r>
              <a:rPr lang="uk-UA" dirty="0" smtClean="0">
                <a:solidFill>
                  <a:schemeClr val="tx2"/>
                </a:solidFill>
              </a:rPr>
              <a:t>ПРИКЛАД ОФОРМЛЕННЯ ТАБЛИЧНИХ ДАНИХ</a:t>
            </a:r>
            <a:endParaRPr lang="x-none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13A8577B-9728-48A3-97EB-9EAE8AE05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9727880"/>
              </p:ext>
            </p:extLst>
          </p:nvPr>
        </p:nvGraphicFramePr>
        <p:xfrm>
          <a:off x="1243918" y="1716065"/>
          <a:ext cx="10119360" cy="427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476">
                  <a:extLst>
                    <a:ext uri="{9D8B030D-6E8A-4147-A177-3AD203B41FA5}">
                      <a16:colId xmlns="" xmlns:a16="http://schemas.microsoft.com/office/drawing/2014/main" val="283400941"/>
                    </a:ext>
                  </a:extLst>
                </a:gridCol>
                <a:gridCol w="3366699">
                  <a:extLst>
                    <a:ext uri="{9D8B030D-6E8A-4147-A177-3AD203B41FA5}">
                      <a16:colId xmlns="" xmlns:a16="http://schemas.microsoft.com/office/drawing/2014/main" val="2781026012"/>
                    </a:ext>
                  </a:extLst>
                </a:gridCol>
                <a:gridCol w="2514185">
                  <a:extLst>
                    <a:ext uri="{9D8B030D-6E8A-4147-A177-3AD203B41FA5}">
                      <a16:colId xmlns="" xmlns:a16="http://schemas.microsoft.com/office/drawing/2014/main" val="2782715941"/>
                    </a:ext>
                  </a:extLst>
                </a:gridCol>
              </a:tblGrid>
              <a:tr h="413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1765324"/>
                  </a:ext>
                </a:extLst>
              </a:tr>
              <a:tr h="4746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9395905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2580562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4799423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2801578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724485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02732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415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217303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6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07" y="189482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56318" y="166231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3810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C369CF-9E13-4E3D-9A57-93017CC9A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597" y="350622"/>
            <a:ext cx="4179570" cy="1715531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</a:rPr>
              <a:t>СТАТУС ПРОЄКТУ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endParaRPr lang="x-none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68A3A3EC-8C35-4E6C-9E94-71A3F4E7A79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84069648"/>
              </p:ext>
            </p:extLst>
          </p:nvPr>
        </p:nvGraphicFramePr>
        <p:xfrm>
          <a:off x="5340284" y="2092514"/>
          <a:ext cx="6610603" cy="440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 txBox="1">
            <a:spLocks/>
          </p:cNvSpPr>
          <p:nvPr/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081370" y="237993"/>
            <a:ext cx="1365336" cy="14154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571966" y="212941"/>
            <a:ext cx="1427967" cy="13903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68843" y="313151"/>
            <a:ext cx="1404547" cy="126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083" y="250520"/>
            <a:ext cx="1448027" cy="137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891901" y="1941627"/>
            <a:ext cx="4241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ПРИКЛАД ОФОРМЛЕННЯ ДІАГРАМИ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948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BF4C86D1-FCDD-4CB0-9BE5-3D5B85B7115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70287312"/>
              </p:ext>
            </p:extLst>
          </p:nvPr>
        </p:nvGraphicFramePr>
        <p:xfrm>
          <a:off x="2768253" y="939452"/>
          <a:ext cx="8074152" cy="52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75967" y="2248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/>
              <a:t>ОПИС БІЗНЕС-МОДЕЛІ</a:t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997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2022»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2022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8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07" y="189482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56318" y="166231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8219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473" y="1145092"/>
            <a:ext cx="6432585" cy="1524735"/>
          </a:xfrm>
        </p:spPr>
        <p:txBody>
          <a:bodyPr rtlCol="0"/>
          <a:lstStyle/>
          <a:p>
            <a:pPr algn="ctr" rtl="0"/>
            <a:r>
              <a:rPr lang="ru-RU" sz="5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КонтактНІ</a:t>
            </a:r>
            <a:r>
              <a:rPr lang="ru-RU" sz="5400" dirty="0" smtClean="0">
                <a:solidFill>
                  <a:schemeClr val="tx1"/>
                </a:solidFill>
                <a:cs typeface="Arial" panose="020B0604020202020204" pitchFamily="34" charset="0"/>
              </a:rPr>
              <a:t> ДАНІ</a:t>
            </a:r>
            <a:endParaRPr lang="ru-RU" sz="5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217303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9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3532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ХНУ 2022»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Хмельницький, 2022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9056317" y="175364"/>
            <a:ext cx="1490597" cy="15156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31264" y="225469"/>
            <a:ext cx="1552772" cy="13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10622071" y="175365"/>
            <a:ext cx="1407091" cy="14029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Хмельницький національний університет">
            <a:extLst>
              <a:ext uri="{FF2B5EF4-FFF2-40B4-BE49-F238E27FC236}">
                <a16:creationId xmlns=""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462" y="200415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FFFFFF"/>
      </a:lt2>
      <a:accent1>
        <a:srgbClr val="24285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53419045_TF22318419_Win32" id="{2A0A4826-E134-4E39-AB34-372E04BE17B3}" vid="{5D3708CC-AB2D-4043-A4D9-C2522E42009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Произвольный</PresentationFormat>
  <Paragraphs>56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Одиночная линия</vt:lpstr>
      <vt:lpstr> </vt:lpstr>
      <vt:lpstr>АНАЛІЗ РИНКУ, ЦІЛЬОВА АУДИТОРІЯ</vt:lpstr>
      <vt:lpstr>ПОЯСНЕННЯ ПРОБЛЕМИ</vt:lpstr>
      <vt:lpstr>ШЛЯХИ ВИРІШЕННЯ ПРОБЛЕМИ</vt:lpstr>
      <vt:lpstr> КОНКУРЕНТНІ ПЕРЕВАГИ ПРИКЛАД ОФОРМЛЕННЯ ГРАФІЧНИХ ДАНИХ</vt:lpstr>
      <vt:lpstr>КОМАНДА ПРОЄКТУ ПРИКЛАД ОФОРМЛЕННЯ ТАБЛИЧНИХ ДАНИХ</vt:lpstr>
      <vt:lpstr>СТАТУС ПРОЄКТУ  </vt:lpstr>
      <vt:lpstr>Слайд 8</vt:lpstr>
      <vt:lpstr>КонтактНІ ДАНІ</vt:lpstr>
      <vt:lpstr>ПОЯСНЕННЯ ПРОБЛЕМИ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2021-11-29T14:08:41Z</dcterms:created>
  <dcterms:modified xsi:type="dcterms:W3CDTF">2023-04-25T03:31:15Z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